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25"/>
  </p:notesMasterIdLst>
  <p:sldIdLst>
    <p:sldId id="256" r:id="rId2"/>
    <p:sldId id="292" r:id="rId3"/>
    <p:sldId id="262" r:id="rId4"/>
    <p:sldId id="263" r:id="rId5"/>
    <p:sldId id="293" r:id="rId6"/>
    <p:sldId id="288" r:id="rId7"/>
    <p:sldId id="289" r:id="rId8"/>
    <p:sldId id="266" r:id="rId9"/>
    <p:sldId id="275" r:id="rId10"/>
    <p:sldId id="278" r:id="rId11"/>
    <p:sldId id="271" r:id="rId12"/>
    <p:sldId id="283" r:id="rId13"/>
    <p:sldId id="285" r:id="rId14"/>
    <p:sldId id="277" r:id="rId15"/>
    <p:sldId id="274" r:id="rId16"/>
    <p:sldId id="281" r:id="rId17"/>
    <p:sldId id="286" r:id="rId18"/>
    <p:sldId id="279" r:id="rId19"/>
    <p:sldId id="280" r:id="rId20"/>
    <p:sldId id="282" r:id="rId21"/>
    <p:sldId id="287" r:id="rId22"/>
    <p:sldId id="291" r:id="rId23"/>
    <p:sldId id="29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Maxwell" initials="NM" lastIdx="1" clrIdx="0">
    <p:extLst>
      <p:ext uri="{19B8F6BF-5375-455C-9EA6-DF929625EA0E}">
        <p15:presenceInfo xmlns:p15="http://schemas.microsoft.com/office/powerpoint/2012/main" userId="8614ede61265de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9" autoAdjust="0"/>
    <p:restoredTop sz="81341" autoAdjust="0"/>
  </p:normalViewPr>
  <p:slideViewPr>
    <p:cSldViewPr snapToGrid="0">
      <p:cViewPr varScale="1">
        <p:scale>
          <a:sx n="89" d="100"/>
          <a:sy n="89" d="100"/>
        </p:scale>
        <p:origin x="6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D9C6E-8558-4E45-9FD2-E40A6C3A1B50}" type="datetimeFigureOut">
              <a:rPr lang="en-US" smtClean="0"/>
              <a:t>2/22/18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894ED-2154-4FF6-9548-4D9D74B3FA49}" type="slidenum">
              <a:rPr lang="en-US" smtClean="0"/>
              <a:t>‹#›</a:t>
            </a:fld>
            <a:endParaRPr lang="en-US"/>
          </a:p>
        </p:txBody>
      </p:sp>
    </p:spTree>
    <p:extLst>
      <p:ext uri="{BB962C8B-B14F-4D97-AF65-F5344CB8AC3E}">
        <p14:creationId xmlns:p14="http://schemas.microsoft.com/office/powerpoint/2010/main" val="2008927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15</a:t>
            </a:fld>
            <a:endParaRPr lang="en-US"/>
          </a:p>
        </p:txBody>
      </p:sp>
    </p:spTree>
    <p:extLst>
      <p:ext uri="{BB962C8B-B14F-4D97-AF65-F5344CB8AC3E}">
        <p14:creationId xmlns:p14="http://schemas.microsoft.com/office/powerpoint/2010/main" val="337552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16</a:t>
            </a:fld>
            <a:endParaRPr lang="en-US"/>
          </a:p>
        </p:txBody>
      </p:sp>
    </p:spTree>
    <p:extLst>
      <p:ext uri="{BB962C8B-B14F-4D97-AF65-F5344CB8AC3E}">
        <p14:creationId xmlns:p14="http://schemas.microsoft.com/office/powerpoint/2010/main" val="3796627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3</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measures these relationships?</a:t>
            </a:r>
          </a:p>
          <a:p>
            <a:r>
              <a:rPr lang="en-US" dirty="0"/>
              <a:t>We used Forward Strength as an indicator of associative relatedness.   This is the probability that a cue word will elicit a particular target word.  For example, if the pair MOUSE-CHEESE has an </a:t>
            </a:r>
            <a:r>
              <a:rPr lang="en-US" dirty="0" err="1"/>
              <a:t>fsg</a:t>
            </a:r>
            <a:r>
              <a:rPr lang="en-US" dirty="0"/>
              <a:t> of .72, then the cue word MOUSE will elicit the response “CHEESE” approximately 72% of the time.</a:t>
            </a:r>
          </a:p>
          <a:p>
            <a:r>
              <a:rPr lang="en-US" dirty="0"/>
              <a:t>Semantic relatedness is being measured with Cosine.  A cosine value represents the amount of feature overlap between two concepts.  The higher the COS between two words, the more similar their dictionary definitions are to one another. Expanding</a:t>
            </a:r>
            <a:r>
              <a:rPr lang="en-US" baseline="0" dirty="0"/>
              <a:t> upon our earlier example, Mouse and Cheese have a cosine of only .01, suggesting zero feature overlap.</a:t>
            </a:r>
            <a:endParaRPr lang="en-US" dirty="0"/>
          </a:p>
          <a:p>
            <a:r>
              <a:rPr lang="en-US" dirty="0"/>
              <a:t>Thematic relatedness is being measured with Latent Semantic Analysis or LSA.  LSA calculates a value based on the co-occurrences of words together in a document with the overall meaning of a document.  This value can be viewed as a middle ground between association and semantics. </a:t>
            </a:r>
          </a:p>
        </p:txBody>
      </p:sp>
      <p:sp>
        <p:nvSpPr>
          <p:cNvPr id="4" name="Slide Number Placeholder 3"/>
          <p:cNvSpPr>
            <a:spLocks noGrp="1"/>
          </p:cNvSpPr>
          <p:nvPr>
            <p:ph type="sldNum" sz="quarter" idx="10"/>
          </p:nvPr>
        </p:nvSpPr>
        <p:spPr/>
        <p:txBody>
          <a:bodyPr/>
          <a:lstStyle/>
          <a:p>
            <a:fld id="{138894ED-2154-4FF6-9548-4D9D74B3FA49}" type="slidenum">
              <a:rPr lang="en-US" smtClean="0"/>
              <a:t>4</a:t>
            </a:fld>
            <a:endParaRPr lang="en-US"/>
          </a:p>
        </p:txBody>
      </p:sp>
    </p:spTree>
    <p:extLst>
      <p:ext uri="{BB962C8B-B14F-4D97-AF65-F5344CB8AC3E}">
        <p14:creationId xmlns:p14="http://schemas.microsoft.com/office/powerpoint/2010/main" val="293403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was divided into three sections:</a:t>
            </a:r>
          </a:p>
          <a:p>
            <a:r>
              <a:rPr lang="en-US" dirty="0"/>
              <a:t>Section one consisted of three blocks where participants were presented with pairs of words and were asked to make judgements of how related they perceived the words in each pair to be.  Participants then completed the next section in which they spent two minutes alphabetizing lists of states.  This was followed by a cued recall task.</a:t>
            </a:r>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101182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12</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14</a:t>
            </a:fld>
            <a:endParaRPr lang="en-US"/>
          </a:p>
        </p:txBody>
      </p:sp>
    </p:spTree>
    <p:extLst>
      <p:ext uri="{BB962C8B-B14F-4D97-AF65-F5344CB8AC3E}">
        <p14:creationId xmlns:p14="http://schemas.microsoft.com/office/powerpoint/2010/main" val="982656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E9462EF3-3C4F-43EE-ACEE-D4B806740EA3}" type="datetimeFigureOut">
              <a:rPr lang="en-US" smtClean="0"/>
              <a:pPr/>
              <a:t>2/22/18</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3594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2/22/18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778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2/22/18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3934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2/22/18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661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2/22/18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0484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2/22/18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9222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2/22/18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1882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2/22/18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9008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2/22/18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8759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2/22/18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0341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2/22/18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448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2/22/18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4154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2/22/18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649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2/22/18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030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2/22/18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37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2/22/18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8135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2/22/18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390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0786BE5-D2A3-4BF0-8B30-D7403E61B3DC}" type="datetimeFigureOut">
              <a:rPr lang="en-US" smtClean="0"/>
              <a:t>2/22/18</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a:t>
              </a:t>
            </a:r>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21056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Exploring the Relationship Between Word Overlap and Single Word Norms when Predicting Relatedness Judgments and Retrieval</a:t>
            </a:r>
          </a:p>
        </p:txBody>
      </p:sp>
      <p:sp>
        <p:nvSpPr>
          <p:cNvPr id="3" name="Subtitle 2"/>
          <p:cNvSpPr>
            <a:spLocks noGrp="1"/>
          </p:cNvSpPr>
          <p:nvPr>
            <p:ph type="subTitle" idx="1"/>
          </p:nvPr>
        </p:nvSpPr>
        <p:spPr/>
        <p:txBody>
          <a:bodyPr>
            <a:noAutofit/>
          </a:bodyPr>
          <a:lstStyle/>
          <a:p>
            <a:r>
              <a:rPr lang="en-US" dirty="0"/>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stretch>
            <a:fillRect/>
          </a:stretch>
        </p:blipFill>
        <p:spPr>
          <a:xfrm>
            <a:off x="4776577" y="2311893"/>
            <a:ext cx="7415423" cy="407848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2" name="Title 1"/>
          <p:cNvSpPr>
            <a:spLocks noGrp="1"/>
          </p:cNvSpPr>
          <p:nvPr>
            <p:ph type="title"/>
          </p:nvPr>
        </p:nvSpPr>
        <p:spPr/>
        <p:txBody>
          <a:bodyPr>
            <a:normAutofit/>
          </a:bodyPr>
          <a:lstStyle/>
          <a:p>
            <a:r>
              <a:rPr lang="en-US" dirty="0"/>
              <a:t>Judgement Blocks</a:t>
            </a:r>
          </a:p>
        </p:txBody>
      </p:sp>
      <p:sp>
        <p:nvSpPr>
          <p:cNvPr id="9" name="Content Placeholder 8"/>
          <p:cNvSpPr>
            <a:spLocks noGrp="1"/>
          </p:cNvSpPr>
          <p:nvPr>
            <p:ph idx="1"/>
          </p:nvPr>
        </p:nvSpPr>
        <p:spPr>
          <a:xfrm>
            <a:off x="0" y="1844842"/>
            <a:ext cx="4636009" cy="5013158"/>
          </a:xfrm>
        </p:spPr>
        <p:txBody>
          <a:bodyPr anchor="ctr">
            <a:normAutofit fontScale="85000" lnSpcReduction="20000"/>
          </a:bodyPr>
          <a:lstStyle/>
          <a:p>
            <a:pPr lvl="1"/>
            <a:endParaRPr lang="en-US" sz="2400" dirty="0"/>
          </a:p>
          <a:p>
            <a:pPr lvl="1"/>
            <a:r>
              <a:rPr lang="en-US" sz="2400" dirty="0"/>
              <a:t>21 word pairs per block </a:t>
            </a:r>
          </a:p>
          <a:p>
            <a:pPr marL="457200" lvl="1" indent="0">
              <a:buNone/>
            </a:pPr>
            <a:endParaRPr lang="en-US" sz="2400" dirty="0"/>
          </a:p>
          <a:p>
            <a:pPr lvl="1"/>
            <a:r>
              <a:rPr lang="en-US" sz="2400" dirty="0"/>
              <a:t>The instructions at the start of each block explain one of the three types of relationships (Associative, Semantic, or Thematic), and the instructions change with each block.</a:t>
            </a:r>
          </a:p>
          <a:p>
            <a:pPr marL="457200" lvl="1" indent="0">
              <a:buNone/>
            </a:pPr>
            <a:endParaRPr lang="en-US" sz="2400" dirty="0"/>
          </a:p>
          <a:p>
            <a:pPr lvl="1"/>
            <a:r>
              <a:rPr lang="en-US" sz="2400" dirty="0"/>
              <a:t>Judgments made on a scale of 0 to 100, with 0 indicating no relationship and 100 indicating a perfect relationship</a:t>
            </a:r>
          </a:p>
          <a:p>
            <a:endParaRPr lang="en-US" sz="1600" dirty="0"/>
          </a:p>
        </p:txBody>
      </p:sp>
    </p:spTree>
    <p:extLst>
      <p:ext uri="{BB962C8B-B14F-4D97-AF65-F5344CB8AC3E}">
        <p14:creationId xmlns:p14="http://schemas.microsoft.com/office/powerpoint/2010/main" val="1423351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13849" y="2603499"/>
            <a:ext cx="7378151" cy="3209494"/>
          </a:xfrm>
          <a:prstGeom prst="roundRect">
            <a:avLst>
              <a:gd name="adj" fmla="val 1858"/>
            </a:avLst>
          </a:prstGeom>
          <a:ln>
            <a:noFill/>
          </a:ln>
          <a:effectLst>
            <a:outerShdw blurRad="50800" dist="50800" dir="54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0" y="2603499"/>
            <a:ext cx="4984956" cy="3668963"/>
          </a:xfrm>
        </p:spPr>
        <p:txBody>
          <a:bodyPr anchor="ctr">
            <a:normAutofit/>
          </a:bodyPr>
          <a:lstStyle/>
          <a:p>
            <a:pPr lvl="1"/>
            <a:r>
              <a:rPr lang="en-US" sz="2400" dirty="0"/>
              <a:t>Participants are presented with the first word from each of the pairs they previously judged and are asked to recall the target word it was paired with.</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t>Judgment type (control)</a:t>
            </a:r>
          </a:p>
          <a:p>
            <a:pPr lvl="1"/>
            <a:r>
              <a:rPr lang="en-US" sz="2400" dirty="0"/>
              <a:t>Associative Strength</a:t>
            </a:r>
          </a:p>
          <a:p>
            <a:pPr lvl="1"/>
            <a:r>
              <a:rPr lang="en-US" sz="2400" dirty="0"/>
              <a:t>Semantic Strength</a:t>
            </a:r>
          </a:p>
          <a:p>
            <a:pPr lvl="1"/>
            <a:r>
              <a:rPr lang="en-US" sz="2400" dirty="0"/>
              <a:t>Thematic Strength</a:t>
            </a:r>
          </a:p>
          <a:p>
            <a:pPr lvl="1"/>
            <a:r>
              <a:rPr lang="en-US" sz="2400"/>
              <a:t>Interactions</a:t>
            </a:r>
            <a:endParaRPr lang="en-US" sz="2400" dirty="0"/>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t>Recall Score</a:t>
            </a:r>
          </a:p>
          <a:p>
            <a:pPr lvl="1"/>
            <a:r>
              <a:rPr lang="en-US" sz="2400" dirty="0"/>
              <a:t>Judgment Value</a:t>
            </a:r>
          </a:p>
        </p:txBody>
      </p:sp>
    </p:spTree>
    <p:extLst>
      <p:ext uri="{BB962C8B-B14F-4D97-AF65-F5344CB8AC3E}">
        <p14:creationId xmlns:p14="http://schemas.microsoft.com/office/powerpoint/2010/main" val="3155803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a:bodyPr>
          <a:lstStyle/>
          <a:p>
            <a:r>
              <a:rPr lang="en-US" sz="2000" dirty="0"/>
              <a:t>Multi-level modeling was used to analyze the data</a:t>
            </a:r>
          </a:p>
          <a:p>
            <a:r>
              <a:rPr lang="en-US" sz="2000" dirty="0"/>
              <a:t>Each participant’s individual judgment and recall ratings are treated as separate data points. </a:t>
            </a:r>
          </a:p>
          <a:p>
            <a:r>
              <a:rPr lang="en-US" sz="2000" dirty="0"/>
              <a:t>Missing data points were coded as NA, and one judgment score was removed for being out of range.</a:t>
            </a:r>
          </a:p>
          <a:p>
            <a:r>
              <a:rPr lang="en-US" sz="2000" dirty="0"/>
              <a:t>Participants who did not follow instructions were also removed (i.e., responding with words for item judgments)</a:t>
            </a:r>
          </a:p>
          <a:p>
            <a:r>
              <a:rPr lang="en-US" sz="2000" dirty="0"/>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76102" y="241437"/>
            <a:ext cx="8761413" cy="708025"/>
          </a:xfrm>
        </p:spPr>
        <p:txBody>
          <a:bodyPr>
            <a:normAutofit/>
          </a:bodyPr>
          <a:lstStyle/>
          <a:p>
            <a:pPr algn="ctr"/>
            <a:r>
              <a:rPr lang="en-US" sz="3200" dirty="0">
                <a:solidFill>
                  <a:schemeClr val="tx1"/>
                </a:solidFill>
              </a:rPr>
              <a:t>Mean Judgment and Recall Scores</a:t>
            </a:r>
          </a:p>
        </p:txBody>
      </p:sp>
      <p:pic>
        <p:nvPicPr>
          <p:cNvPr id="13" name="Content Placeholder 12">
            <a:extLst>
              <a:ext uri="{FF2B5EF4-FFF2-40B4-BE49-F238E27FC236}">
                <a16:creationId xmlns:a16="http://schemas.microsoft.com/office/drawing/2014/main" id="{704D1206-5E21-4553-9AEC-ADF94938568A}"/>
              </a:ext>
            </a:extLst>
          </p:cNvPr>
          <p:cNvPicPr>
            <a:picLocks noGrp="1" noChangeAspect="1"/>
          </p:cNvPicPr>
          <p:nvPr>
            <p:ph idx="4294967295"/>
          </p:nvPr>
        </p:nvPicPr>
        <p:blipFill>
          <a:blip r:embed="rId3"/>
          <a:stretch>
            <a:fillRect/>
          </a:stretch>
        </p:blipFill>
        <p:spPr>
          <a:xfrm>
            <a:off x="2407170" y="1246898"/>
            <a:ext cx="6410259" cy="5611102"/>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MLM Results – Recall</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002646775"/>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l-GR" sz="2400" dirty="0">
                          <a:solidFill>
                            <a:schemeClr val="tx1"/>
                          </a:solidFill>
                        </a:rPr>
                        <a:t>β</a:t>
                      </a: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0.65</a:t>
                      </a:r>
                    </a:p>
                  </a:txBody>
                  <a:tcPr>
                    <a:solidFill>
                      <a:schemeClr val="tx2">
                        <a:lumMod val="20000"/>
                        <a:lumOff val="80000"/>
                      </a:schemeClr>
                    </a:solidFill>
                  </a:tcPr>
                </a:tc>
                <a:tc>
                  <a:txBody>
                    <a:bodyPr/>
                    <a:lstStyle/>
                    <a:p>
                      <a:pPr algn="ctr"/>
                      <a:r>
                        <a:rPr lang="en-US" sz="2400" b="0" dirty="0">
                          <a:solidFill>
                            <a:schemeClr val="tx1"/>
                          </a:solidFill>
                        </a:rPr>
                        <a:t>0.04</a:t>
                      </a:r>
                    </a:p>
                  </a:txBody>
                  <a:tcPr>
                    <a:solidFill>
                      <a:schemeClr val="tx2">
                        <a:lumMod val="20000"/>
                        <a:lumOff val="80000"/>
                      </a:schemeClr>
                    </a:solidFill>
                  </a:tcPr>
                </a:tc>
                <a:tc>
                  <a:txBody>
                    <a:bodyPr/>
                    <a:lstStyle/>
                    <a:p>
                      <a:pPr algn="ctr"/>
                      <a:r>
                        <a:rPr lang="en-US" sz="2400" b="0" dirty="0">
                          <a:solidFill>
                            <a:schemeClr val="tx1"/>
                          </a:solidFill>
                        </a:rPr>
                        <a:t>14.68</a:t>
                      </a:r>
                    </a:p>
                  </a:txBody>
                  <a:tcPr>
                    <a:solidFill>
                      <a:schemeClr val="tx2">
                        <a:lumMod val="20000"/>
                        <a:lumOff val="80000"/>
                      </a:schemeClr>
                    </a:solidFill>
                  </a:tcPr>
                </a:tc>
                <a:tc>
                  <a:txBody>
                    <a:bodyPr/>
                    <a:lstStyle/>
                    <a:p>
                      <a:pPr algn="ctr"/>
                      <a:r>
                        <a:rPr lang="en-US" sz="2400" b="0" dirty="0">
                          <a:solidFill>
                            <a:schemeClr val="tx1"/>
                          </a:solidFill>
                        </a:rPr>
                        <a:t>&lt; 0.001</a:t>
                      </a:r>
                    </a:p>
                  </a:txBody>
                  <a:tcPr>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algn="ctr"/>
                      <a:r>
                        <a:rPr lang="en-US" sz="2400" b="0" dirty="0"/>
                        <a:t>0.18</a:t>
                      </a:r>
                    </a:p>
                  </a:txBody>
                  <a:tcPr>
                    <a:solidFill>
                      <a:schemeClr val="bg1">
                        <a:lumMod val="95000"/>
                      </a:schemeClr>
                    </a:solidFill>
                  </a:tcPr>
                </a:tc>
                <a:tc>
                  <a:txBody>
                    <a:bodyPr/>
                    <a:lstStyle/>
                    <a:p>
                      <a:pPr algn="ctr"/>
                      <a:r>
                        <a:rPr lang="en-US" sz="2400" b="0" dirty="0"/>
                        <a:t>0.03</a:t>
                      </a:r>
                    </a:p>
                  </a:txBody>
                  <a:tcPr>
                    <a:solidFill>
                      <a:schemeClr val="bg1">
                        <a:lumMod val="95000"/>
                      </a:schemeClr>
                    </a:solidFill>
                  </a:tcPr>
                </a:tc>
                <a:tc>
                  <a:txBody>
                    <a:bodyPr/>
                    <a:lstStyle/>
                    <a:p>
                      <a:pPr algn="ctr"/>
                      <a:r>
                        <a:rPr lang="en-US" sz="2400" b="0" dirty="0"/>
                        <a:t>5.54</a:t>
                      </a:r>
                    </a:p>
                  </a:txBody>
                  <a:tcPr>
                    <a:solidFill>
                      <a:schemeClr val="bg1">
                        <a:lumMod val="95000"/>
                      </a:schemeClr>
                    </a:solidFill>
                  </a:tcPr>
                </a:tc>
                <a:tc>
                  <a:txBody>
                    <a:bodyPr/>
                    <a:lstStyle/>
                    <a:p>
                      <a:pPr algn="ctr"/>
                      <a:r>
                        <a:rPr lang="en-US" sz="2400" b="0" dirty="0"/>
                        <a:t>&lt; 0.001</a:t>
                      </a:r>
                    </a:p>
                  </a:txBody>
                  <a:tcPr>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-0.06</a:t>
                      </a:r>
                    </a:p>
                  </a:txBody>
                  <a:tcPr>
                    <a:solidFill>
                      <a:schemeClr val="tx2">
                        <a:lumMod val="20000"/>
                        <a:lumOff val="80000"/>
                      </a:schemeClr>
                    </a:solidFill>
                  </a:tcPr>
                </a:tc>
                <a:tc>
                  <a:txBody>
                    <a:bodyPr/>
                    <a:lstStyle/>
                    <a:p>
                      <a:pPr algn="ctr"/>
                      <a:r>
                        <a:rPr lang="en-US" sz="2400" b="0" dirty="0"/>
                        <a:t>0.04</a:t>
                      </a:r>
                    </a:p>
                  </a:txBody>
                  <a:tcPr>
                    <a:solidFill>
                      <a:schemeClr val="tx2">
                        <a:lumMod val="20000"/>
                        <a:lumOff val="80000"/>
                      </a:schemeClr>
                    </a:solidFill>
                  </a:tcPr>
                </a:tc>
                <a:tc>
                  <a:txBody>
                    <a:bodyPr/>
                    <a:lstStyle/>
                    <a:p>
                      <a:pPr algn="ctr"/>
                      <a:r>
                        <a:rPr lang="en-US" sz="2400" b="0" dirty="0"/>
                        <a:t>-1.60</a:t>
                      </a:r>
                    </a:p>
                  </a:txBody>
                  <a:tcPr>
                    <a:solidFill>
                      <a:schemeClr val="tx2">
                        <a:lumMod val="20000"/>
                        <a:lumOff val="80000"/>
                      </a:schemeClr>
                    </a:solidFill>
                  </a:tcPr>
                </a:tc>
                <a:tc>
                  <a:txBody>
                    <a:bodyPr/>
                    <a:lstStyle/>
                    <a:p>
                      <a:pPr algn="ctr"/>
                      <a:r>
                        <a:rPr lang="en-US" sz="2400" b="0" dirty="0"/>
                        <a:t>0.11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MLM Results – Judgments</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828741869"/>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l-GR" sz="2400" dirty="0">
                          <a:solidFill>
                            <a:schemeClr val="tx1"/>
                          </a:solidFill>
                        </a:rPr>
                        <a:t>β</a:t>
                      </a: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0.27</a:t>
                      </a:r>
                    </a:p>
                  </a:txBody>
                  <a:tcPr>
                    <a:solidFill>
                      <a:schemeClr val="tx2">
                        <a:lumMod val="20000"/>
                        <a:lumOff val="80000"/>
                      </a:schemeClr>
                    </a:solidFill>
                  </a:tcPr>
                </a:tc>
                <a:tc>
                  <a:txBody>
                    <a:bodyPr/>
                    <a:lstStyle/>
                    <a:p>
                      <a:pPr algn="ctr"/>
                      <a:r>
                        <a:rPr lang="en-US" sz="2400" b="0" dirty="0">
                          <a:solidFill>
                            <a:schemeClr val="tx1"/>
                          </a:solidFill>
                        </a:rPr>
                        <a:t>0.03</a:t>
                      </a:r>
                    </a:p>
                  </a:txBody>
                  <a:tcPr>
                    <a:solidFill>
                      <a:schemeClr val="tx2">
                        <a:lumMod val="20000"/>
                        <a:lumOff val="80000"/>
                      </a:schemeClr>
                    </a:solidFill>
                  </a:tcPr>
                </a:tc>
                <a:tc>
                  <a:txBody>
                    <a:bodyPr/>
                    <a:lstStyle/>
                    <a:p>
                      <a:pPr algn="ctr"/>
                      <a:r>
                        <a:rPr lang="en-US" sz="2400" b="0" dirty="0">
                          <a:solidFill>
                            <a:schemeClr val="tx1"/>
                          </a:solidFill>
                        </a:rPr>
                        <a:t>9.42</a:t>
                      </a:r>
                    </a:p>
                  </a:txBody>
                  <a:tcPr>
                    <a:solidFill>
                      <a:schemeClr val="tx2">
                        <a:lumMod val="20000"/>
                        <a:lumOff val="80000"/>
                      </a:schemeClr>
                    </a:solidFill>
                  </a:tcPr>
                </a:tc>
                <a:tc>
                  <a:txBody>
                    <a:bodyPr/>
                    <a:lstStyle/>
                    <a:p>
                      <a:pPr algn="ctr"/>
                      <a:r>
                        <a:rPr lang="en-US" sz="24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t>COS</a:t>
                      </a:r>
                    </a:p>
                  </a:txBody>
                  <a:tcPr>
                    <a:solidFill>
                      <a:schemeClr val="bg1">
                        <a:lumMod val="95000"/>
                      </a:schemeClr>
                    </a:solidFill>
                  </a:tcPr>
                </a:tc>
                <a:tc>
                  <a:txBody>
                    <a:bodyPr/>
                    <a:lstStyle/>
                    <a:p>
                      <a:pPr algn="ctr"/>
                      <a:r>
                        <a:rPr lang="en-US" sz="2400" b="0" dirty="0"/>
                        <a:t>-0.10</a:t>
                      </a:r>
                    </a:p>
                  </a:txBody>
                  <a:tcPr>
                    <a:solidFill>
                      <a:schemeClr val="bg1">
                        <a:lumMod val="95000"/>
                      </a:schemeClr>
                    </a:solidFill>
                  </a:tcPr>
                </a:tc>
                <a:tc>
                  <a:txBody>
                    <a:bodyPr/>
                    <a:lstStyle/>
                    <a:p>
                      <a:pPr algn="ctr"/>
                      <a:r>
                        <a:rPr lang="en-US" sz="2400" b="0" dirty="0"/>
                        <a:t>0.02</a:t>
                      </a:r>
                    </a:p>
                  </a:txBody>
                  <a:tcPr>
                    <a:solidFill>
                      <a:schemeClr val="bg1">
                        <a:lumMod val="95000"/>
                      </a:schemeClr>
                    </a:solidFill>
                  </a:tcPr>
                </a:tc>
                <a:tc>
                  <a:txBody>
                    <a:bodyPr/>
                    <a:lstStyle/>
                    <a:p>
                      <a:pPr algn="ctr"/>
                      <a:r>
                        <a:rPr lang="en-US" sz="2400" b="0" dirty="0"/>
                        <a:t>-6.08</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0.09</a:t>
                      </a:r>
                    </a:p>
                  </a:txBody>
                  <a:tcPr>
                    <a:solidFill>
                      <a:schemeClr val="tx2">
                        <a:lumMod val="20000"/>
                        <a:lumOff val="80000"/>
                      </a:schemeClr>
                    </a:solidFill>
                  </a:tcPr>
                </a:tc>
                <a:tc>
                  <a:txBody>
                    <a:bodyPr/>
                    <a:lstStyle/>
                    <a:p>
                      <a:pPr algn="ctr"/>
                      <a:r>
                        <a:rPr lang="en-US" sz="2400" b="0" dirty="0"/>
                        <a:t>0.02</a:t>
                      </a:r>
                    </a:p>
                  </a:txBody>
                  <a:tcPr>
                    <a:solidFill>
                      <a:schemeClr val="tx2">
                        <a:lumMod val="20000"/>
                        <a:lumOff val="80000"/>
                      </a:schemeClr>
                    </a:solidFill>
                  </a:tcPr>
                </a:tc>
                <a:tc>
                  <a:txBody>
                    <a:bodyPr/>
                    <a:lstStyle/>
                    <a:p>
                      <a:pPr algn="ctr"/>
                      <a:r>
                        <a:rPr lang="en-US" sz="2400" b="0" dirty="0"/>
                        <a:t>4.20</a:t>
                      </a:r>
                    </a:p>
                  </a:txBody>
                  <a:tcPr>
                    <a:solidFill>
                      <a:schemeClr val="tx2">
                        <a:lumMod val="20000"/>
                        <a:lumOff val="80000"/>
                      </a:schemeClr>
                    </a:solidFill>
                  </a:tcPr>
                </a:tc>
                <a:tc>
                  <a:txBody>
                    <a:bodyPr/>
                    <a:lstStyle/>
                    <a:p>
                      <a:pPr algn="ctr"/>
                      <a:r>
                        <a:rPr lang="en-US" sz="24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42602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68305497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sz="2400" dirty="0">
                          <a:solidFill>
                            <a:schemeClr val="tx1"/>
                          </a:solidFill>
                        </a:rPr>
                        <a:t>β</a:t>
                      </a:r>
                      <a:endParaRPr lang="en-US" sz="2400" dirty="0">
                        <a:solidFill>
                          <a:schemeClr val="tx1"/>
                        </a:solidFill>
                      </a:endParaRP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a:t>
                      </a:r>
                    </a:p>
                  </a:txBody>
                  <a:tcPr>
                    <a:solidFill>
                      <a:schemeClr val="tx2">
                        <a:lumMod val="20000"/>
                        <a:lumOff val="80000"/>
                      </a:schemeClr>
                    </a:solidFill>
                  </a:tcPr>
                </a:tc>
                <a:tc>
                  <a:txBody>
                    <a:bodyPr/>
                    <a:lstStyle/>
                    <a:p>
                      <a:pPr algn="ctr"/>
                      <a:r>
                        <a:rPr lang="en-US" sz="2400" dirty="0"/>
                        <a:t>5.85</a:t>
                      </a:r>
                    </a:p>
                  </a:txBody>
                  <a:tcPr>
                    <a:solidFill>
                      <a:schemeClr val="tx2">
                        <a:lumMod val="20000"/>
                        <a:lumOff val="80000"/>
                      </a:schemeClr>
                    </a:solidFill>
                  </a:tcPr>
                </a:tc>
                <a:tc>
                  <a:txBody>
                    <a:bodyPr/>
                    <a:lstStyle/>
                    <a:p>
                      <a:pPr algn="ctr"/>
                      <a:r>
                        <a:rPr lang="en-US" sz="2400" dirty="0"/>
                        <a:t>4.20</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a:t>
                      </a:r>
                    </a:p>
                  </a:txBody>
                  <a:tcPr>
                    <a:solidFill>
                      <a:schemeClr val="bg1">
                        <a:lumMod val="95000"/>
                      </a:schemeClr>
                    </a:solidFill>
                  </a:tcPr>
                </a:tc>
                <a:tc>
                  <a:txBody>
                    <a:bodyPr/>
                    <a:lstStyle/>
                    <a:p>
                      <a:pPr algn="ctr"/>
                      <a:r>
                        <a:rPr lang="en-US" sz="2400" dirty="0"/>
                        <a:t>0.49</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Moderation Analyses</a:t>
            </a:r>
          </a:p>
        </p:txBody>
      </p:sp>
      <p:pic>
        <p:nvPicPr>
          <p:cNvPr id="6" name="Content Placeholder 5">
            <a:extLst>
              <a:ext uri="{FF2B5EF4-FFF2-40B4-BE49-F238E27FC236}">
                <a16:creationId xmlns:a16="http://schemas.microsoft.com/office/drawing/2014/main" id="{C9A88149-C33E-4CDF-8B04-6E7DE8562EF2}"/>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154953" y="2830286"/>
            <a:ext cx="4121103" cy="3894316"/>
          </a:xfrm>
          <a:prstGeom prst="rect">
            <a:avLst/>
          </a:prstGeom>
        </p:spPr>
      </p:pic>
      <p:pic>
        <p:nvPicPr>
          <p:cNvPr id="7" name="Content Placeholder 6">
            <a:extLst>
              <a:ext uri="{FF2B5EF4-FFF2-40B4-BE49-F238E27FC236}">
                <a16:creationId xmlns:a16="http://schemas.microsoft.com/office/drawing/2014/main" id="{845D24F3-3DE1-4734-A98A-071CA38BC222}"/>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6207966" y="2830286"/>
            <a:ext cx="4121103" cy="3894316"/>
          </a:xfrm>
          <a:prstGeom prst="rect">
            <a:avLst/>
          </a:prstGeom>
        </p:spPr>
      </p:pic>
      <p:sp>
        <p:nvSpPr>
          <p:cNvPr id="9" name="TextBox 8">
            <a:extLst>
              <a:ext uri="{FF2B5EF4-FFF2-40B4-BE49-F238E27FC236}">
                <a16:creationId xmlns:a16="http://schemas.microsoft.com/office/drawing/2014/main" id="{6C3EA9A4-9B45-4271-A3FF-0C0A924BC1EB}"/>
              </a:ext>
            </a:extLst>
          </p:cNvPr>
          <p:cNvSpPr txBox="1"/>
          <p:nvPr/>
        </p:nvSpPr>
        <p:spPr>
          <a:xfrm>
            <a:off x="2024743" y="2299063"/>
            <a:ext cx="3030582" cy="400110"/>
          </a:xfrm>
          <a:prstGeom prst="rect">
            <a:avLst/>
          </a:prstGeom>
          <a:noFill/>
        </p:spPr>
        <p:txBody>
          <a:bodyPr wrap="square" rtlCol="0">
            <a:spAutoFit/>
          </a:bodyPr>
          <a:lstStyle/>
          <a:p>
            <a:r>
              <a:rPr lang="en-US" sz="2000" dirty="0"/>
              <a:t>Simple Slopes: Recall</a:t>
            </a:r>
          </a:p>
        </p:txBody>
      </p:sp>
      <p:sp>
        <p:nvSpPr>
          <p:cNvPr id="10" name="TextBox 9">
            <a:extLst>
              <a:ext uri="{FF2B5EF4-FFF2-40B4-BE49-F238E27FC236}">
                <a16:creationId xmlns:a16="http://schemas.microsoft.com/office/drawing/2014/main" id="{E9E4F630-679E-4C64-9A56-FE2DF1128BCD}"/>
              </a:ext>
            </a:extLst>
          </p:cNvPr>
          <p:cNvSpPr txBox="1"/>
          <p:nvPr/>
        </p:nvSpPr>
        <p:spPr>
          <a:xfrm>
            <a:off x="6696894" y="2320350"/>
            <a:ext cx="3470363" cy="400110"/>
          </a:xfrm>
          <a:prstGeom prst="rect">
            <a:avLst/>
          </a:prstGeom>
          <a:noFill/>
        </p:spPr>
        <p:txBody>
          <a:bodyPr wrap="square" rtlCol="0">
            <a:spAutoFit/>
          </a:bodyPr>
          <a:lstStyle/>
          <a:p>
            <a:r>
              <a:rPr lang="en-US" sz="2000" dirty="0"/>
              <a:t>Simple Slopes: Judgments</a:t>
            </a:r>
          </a:p>
        </p:txBody>
      </p:sp>
    </p:spTree>
    <p:extLst>
      <p:ext uri="{BB962C8B-B14F-4D97-AF65-F5344CB8AC3E}">
        <p14:creationId xmlns:p14="http://schemas.microsoft.com/office/powerpoint/2010/main" val="112235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The Current Study</a:t>
            </a:r>
          </a:p>
        </p:txBody>
      </p:sp>
      <p:sp>
        <p:nvSpPr>
          <p:cNvPr id="3" name="Content Placeholder 2">
            <a:extLst>
              <a:ext uri="{FF2B5EF4-FFF2-40B4-BE49-F238E27FC236}">
                <a16:creationId xmlns:a16="http://schemas.microsoft.com/office/drawing/2014/main" id="{679DC596-100B-401C-9B9F-7428E50837DC}"/>
              </a:ext>
            </a:extLst>
          </p:cNvPr>
          <p:cNvSpPr>
            <a:spLocks noGrp="1"/>
          </p:cNvSpPr>
          <p:nvPr>
            <p:ph idx="1"/>
          </p:nvPr>
        </p:nvSpPr>
        <p:spPr>
          <a:xfrm>
            <a:off x="1154955" y="2603500"/>
            <a:ext cx="8761412" cy="3416300"/>
          </a:xfrm>
        </p:spPr>
        <p:txBody>
          <a:bodyPr>
            <a:normAutofit/>
          </a:bodyPr>
          <a:lstStyle/>
          <a:p>
            <a:pPr marL="0" indent="0">
              <a:buNone/>
            </a:pPr>
            <a:r>
              <a:rPr lang="en-US" sz="2400" dirty="0"/>
              <a:t>The present study seeks to examine the influence of single word norms on recall and judgments</a:t>
            </a:r>
          </a:p>
        </p:txBody>
      </p:sp>
    </p:spTree>
    <p:extLst>
      <p:ext uri="{BB962C8B-B14F-4D97-AF65-F5344CB8AC3E}">
        <p14:creationId xmlns:p14="http://schemas.microsoft.com/office/powerpoint/2010/main" val="1818440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40EEB8-ECDF-44A1-A64B-C7B45E06B7DD}"/>
              </a:ext>
            </a:extLst>
          </p:cNvPr>
          <p:cNvSpPr>
            <a:spLocks noGrp="1"/>
          </p:cNvSpPr>
          <p:nvPr>
            <p:ph type="title"/>
          </p:nvPr>
        </p:nvSpPr>
        <p:spPr/>
        <p:txBody>
          <a:bodyPr/>
          <a:lstStyle/>
          <a:p>
            <a:r>
              <a:rPr lang="en-US" dirty="0"/>
              <a:t>Overview</a:t>
            </a:r>
          </a:p>
        </p:txBody>
      </p:sp>
      <p:sp>
        <p:nvSpPr>
          <p:cNvPr id="7" name="Content Placeholder 6">
            <a:extLst>
              <a:ext uri="{FF2B5EF4-FFF2-40B4-BE49-F238E27FC236}">
                <a16:creationId xmlns:a16="http://schemas.microsoft.com/office/drawing/2014/main" id="{D9395F90-F0E5-48AA-80A9-1C52DF6792D1}"/>
              </a:ext>
            </a:extLst>
          </p:cNvPr>
          <p:cNvSpPr>
            <a:spLocks noGrp="1"/>
          </p:cNvSpPr>
          <p:nvPr>
            <p:ph idx="1"/>
          </p:nvPr>
        </p:nvSpPr>
        <p:spPr/>
        <p:txBody>
          <a:bodyPr/>
          <a:lstStyle/>
          <a:p>
            <a:r>
              <a:rPr lang="en-US" sz="2400" dirty="0"/>
              <a:t>This study examines the effects of associative, semantic, and thematic word overlap on relatedness judgments and recall</a:t>
            </a:r>
          </a:p>
          <a:p>
            <a:endParaRPr lang="en-US" dirty="0"/>
          </a:p>
          <a:p>
            <a:pPr marL="0" indent="0">
              <a:buNone/>
            </a:pPr>
            <a:endParaRPr lang="en-US" dirty="0"/>
          </a:p>
        </p:txBody>
      </p:sp>
    </p:spTree>
    <p:extLst>
      <p:ext uri="{BB962C8B-B14F-4D97-AF65-F5344CB8AC3E}">
        <p14:creationId xmlns:p14="http://schemas.microsoft.com/office/powerpoint/2010/main" val="2582658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Single Word Norms</a:t>
            </a:r>
          </a:p>
        </p:txBody>
      </p:sp>
      <p:sp>
        <p:nvSpPr>
          <p:cNvPr id="3" name="Content Placeholder 2">
            <a:extLst>
              <a:ext uri="{FF2B5EF4-FFF2-40B4-BE49-F238E27FC236}">
                <a16:creationId xmlns:a16="http://schemas.microsoft.com/office/drawing/2014/main" id="{679DC596-100B-401C-9B9F-7428E50837DC}"/>
              </a:ext>
            </a:extLst>
          </p:cNvPr>
          <p:cNvSpPr>
            <a:spLocks noGrp="1"/>
          </p:cNvSpPr>
          <p:nvPr>
            <p:ph sz="half" idx="1"/>
          </p:nvPr>
        </p:nvSpPr>
        <p:spPr>
          <a:xfrm>
            <a:off x="1154953" y="2512060"/>
            <a:ext cx="4825158" cy="4254500"/>
          </a:xfrm>
        </p:spPr>
        <p:txBody>
          <a:bodyPr>
            <a:normAutofit fontScale="77500" lnSpcReduction="20000"/>
          </a:bodyPr>
          <a:lstStyle/>
          <a:p>
            <a:pPr marL="0" indent="0">
              <a:buNone/>
            </a:pPr>
            <a:r>
              <a:rPr lang="en-US" sz="2300" dirty="0"/>
              <a:t>Rated Properties:</a:t>
            </a:r>
          </a:p>
          <a:p>
            <a:pPr lvl="1"/>
            <a:r>
              <a:rPr lang="en-US" sz="2300" dirty="0"/>
              <a:t>Age of Acquisition</a:t>
            </a:r>
          </a:p>
          <a:p>
            <a:pPr lvl="1"/>
            <a:r>
              <a:rPr lang="en-US" sz="2300" dirty="0"/>
              <a:t>Imageability</a:t>
            </a:r>
          </a:p>
          <a:p>
            <a:pPr lvl="1"/>
            <a:r>
              <a:rPr lang="en-US" sz="2300" dirty="0"/>
              <a:t>Concreteness</a:t>
            </a:r>
          </a:p>
          <a:p>
            <a:pPr lvl="1"/>
            <a:r>
              <a:rPr lang="en-US" sz="2300" dirty="0"/>
              <a:t>Valence</a:t>
            </a:r>
          </a:p>
          <a:p>
            <a:pPr lvl="1"/>
            <a:r>
              <a:rPr lang="en-US" sz="2300" dirty="0"/>
              <a:t>Familiarity</a:t>
            </a:r>
          </a:p>
          <a:p>
            <a:pPr marL="0" indent="0">
              <a:buNone/>
            </a:pPr>
            <a:r>
              <a:rPr lang="en-US" sz="2300" dirty="0"/>
              <a:t>Item Connections:</a:t>
            </a:r>
          </a:p>
          <a:p>
            <a:pPr lvl="1"/>
            <a:r>
              <a:rPr lang="en-US" sz="2300" dirty="0"/>
              <a:t>Cue and Target Set Sizes</a:t>
            </a:r>
          </a:p>
          <a:p>
            <a:pPr lvl="1"/>
            <a:r>
              <a:rPr lang="en-US" sz="2300" dirty="0"/>
              <a:t>Feature Set Size</a:t>
            </a:r>
          </a:p>
          <a:p>
            <a:pPr lvl="1"/>
            <a:r>
              <a:rPr lang="en-US" sz="2300" dirty="0"/>
              <a:t>Cosine Connectedness</a:t>
            </a:r>
          </a:p>
          <a:p>
            <a:pPr lvl="1"/>
            <a:r>
              <a:rPr lang="en-US" sz="2300" dirty="0"/>
              <a:t>Orthographic and Phonographic neighborhoods</a:t>
            </a:r>
          </a:p>
          <a:p>
            <a:pPr marL="457200" lvl="1" indent="0">
              <a:buNone/>
            </a:pPr>
            <a:endParaRPr lang="en-US" dirty="0"/>
          </a:p>
        </p:txBody>
      </p:sp>
      <p:sp>
        <p:nvSpPr>
          <p:cNvPr id="4" name="Content Placeholder 3">
            <a:extLst>
              <a:ext uri="{FF2B5EF4-FFF2-40B4-BE49-F238E27FC236}">
                <a16:creationId xmlns:a16="http://schemas.microsoft.com/office/drawing/2014/main" id="{096E6C18-DEA0-4A6B-880C-2C272D3BA1C4}"/>
              </a:ext>
            </a:extLst>
          </p:cNvPr>
          <p:cNvSpPr>
            <a:spLocks noGrp="1"/>
          </p:cNvSpPr>
          <p:nvPr>
            <p:ph sz="half" idx="2"/>
          </p:nvPr>
        </p:nvSpPr>
        <p:spPr>
          <a:xfrm>
            <a:off x="6211888" y="2512060"/>
            <a:ext cx="4825159" cy="4254500"/>
          </a:xfrm>
        </p:spPr>
        <p:txBody>
          <a:bodyPr>
            <a:normAutofit fontScale="77500" lnSpcReduction="20000"/>
          </a:bodyPr>
          <a:lstStyle/>
          <a:p>
            <a:pPr marL="0" indent="0">
              <a:buNone/>
            </a:pPr>
            <a:r>
              <a:rPr lang="en-US" sz="2300" dirty="0"/>
              <a:t>Base Word Norms (Lexical Information):</a:t>
            </a:r>
          </a:p>
          <a:p>
            <a:pPr lvl="1"/>
            <a:r>
              <a:rPr lang="en-US" sz="2300" dirty="0"/>
              <a:t>Length</a:t>
            </a:r>
          </a:p>
          <a:p>
            <a:pPr lvl="1"/>
            <a:r>
              <a:rPr lang="en-US" sz="2300" dirty="0"/>
              <a:t>Frequency</a:t>
            </a:r>
          </a:p>
          <a:p>
            <a:pPr lvl="1"/>
            <a:r>
              <a:rPr lang="en-US" sz="2300" dirty="0"/>
              <a:t>Phonemes</a:t>
            </a:r>
          </a:p>
          <a:p>
            <a:pPr lvl="1"/>
            <a:r>
              <a:rPr lang="en-US" sz="2300" dirty="0"/>
              <a:t>Morphemes</a:t>
            </a:r>
          </a:p>
          <a:p>
            <a:pPr lvl="1"/>
            <a:r>
              <a:rPr lang="en-US" sz="2300" dirty="0"/>
              <a:t>Syllables</a:t>
            </a:r>
          </a:p>
          <a:p>
            <a:pPr marL="457200" lvl="1" indent="0">
              <a:buNone/>
            </a:pPr>
            <a:endParaRPr lang="en-US" dirty="0"/>
          </a:p>
        </p:txBody>
      </p:sp>
    </p:spTree>
    <p:extLst>
      <p:ext uri="{BB962C8B-B14F-4D97-AF65-F5344CB8AC3E}">
        <p14:creationId xmlns:p14="http://schemas.microsoft.com/office/powerpoint/2010/main" val="2618627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1889CF-39A5-411E-BAAD-9B89941CA0A8}"/>
              </a:ext>
            </a:extLst>
          </p:cNvPr>
          <p:cNvSpPr>
            <a:spLocks noGrp="1"/>
          </p:cNvSpPr>
          <p:nvPr>
            <p:ph type="title"/>
          </p:nvPr>
        </p:nvSpPr>
        <p:spPr/>
        <p:txBody>
          <a:bodyPr/>
          <a:lstStyle/>
          <a:p>
            <a:r>
              <a:rPr lang="en-US" dirty="0"/>
              <a:t>Method</a:t>
            </a:r>
          </a:p>
        </p:txBody>
      </p:sp>
      <p:sp>
        <p:nvSpPr>
          <p:cNvPr id="6" name="Content Placeholder 5">
            <a:extLst>
              <a:ext uri="{FF2B5EF4-FFF2-40B4-BE49-F238E27FC236}">
                <a16:creationId xmlns:a16="http://schemas.microsoft.com/office/drawing/2014/main" id="{87E4B1A4-86CC-43B7-A3B3-32F3F83E0EA7}"/>
              </a:ext>
            </a:extLst>
          </p:cNvPr>
          <p:cNvSpPr>
            <a:spLocks noGrp="1"/>
          </p:cNvSpPr>
          <p:nvPr>
            <p:ph idx="1"/>
          </p:nvPr>
        </p:nvSpPr>
        <p:spPr/>
        <p:txBody>
          <a:bodyPr/>
          <a:lstStyle/>
          <a:p>
            <a:r>
              <a:rPr lang="en-US" sz="2400" dirty="0"/>
              <a:t>Same general method as the pilot study</a:t>
            </a:r>
          </a:p>
          <a:p>
            <a:r>
              <a:rPr lang="en-US" sz="2400" dirty="0"/>
              <a:t>Recruiting 200 participants via Mechanical Turk</a:t>
            </a:r>
          </a:p>
          <a:p>
            <a:pPr marL="0" indent="0">
              <a:buNone/>
            </a:pPr>
            <a:endParaRPr lang="en-US" dirty="0"/>
          </a:p>
        </p:txBody>
      </p:sp>
    </p:spTree>
    <p:extLst>
      <p:ext uri="{BB962C8B-B14F-4D97-AF65-F5344CB8AC3E}">
        <p14:creationId xmlns:p14="http://schemas.microsoft.com/office/powerpoint/2010/main" val="2435996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idx="1"/>
          </p:nvPr>
        </p:nvSpPr>
        <p:spPr>
          <a:xfrm>
            <a:off x="1154955" y="2603500"/>
            <a:ext cx="8761412" cy="3416300"/>
          </a:xfrm>
        </p:spPr>
        <p:txBody>
          <a:bodyPr>
            <a:normAutofit/>
          </a:bodyPr>
          <a:lstStyle/>
          <a:p>
            <a:r>
              <a:rPr lang="en-US" sz="2000" dirty="0"/>
              <a:t>Data will be analyzed through multilevel modeling</a:t>
            </a:r>
          </a:p>
          <a:p>
            <a:r>
              <a:rPr lang="en-US" sz="2000" dirty="0"/>
              <a:t>Single word norms will be grouped by type and entered into the analysis in a series of steps in the following order:</a:t>
            </a:r>
          </a:p>
          <a:p>
            <a:pPr lvl="1"/>
            <a:r>
              <a:rPr lang="en-US" sz="2000" dirty="0"/>
              <a:t>Base word norms</a:t>
            </a:r>
          </a:p>
          <a:p>
            <a:pPr lvl="1"/>
            <a:r>
              <a:rPr lang="en-US" sz="2000" dirty="0"/>
              <a:t>Word ratings</a:t>
            </a:r>
          </a:p>
          <a:p>
            <a:pPr lvl="1"/>
            <a:r>
              <a:rPr lang="en-US" sz="2000" dirty="0"/>
              <a:t>Item connections</a:t>
            </a:r>
          </a:p>
          <a:p>
            <a:r>
              <a:rPr lang="en-US" sz="2000" dirty="0"/>
              <a:t>Finally, network norms will be analyzed.</a:t>
            </a:r>
          </a:p>
        </p:txBody>
      </p:sp>
    </p:spTree>
    <p:extLst>
      <p:ext uri="{BB962C8B-B14F-4D97-AF65-F5344CB8AC3E}">
        <p14:creationId xmlns:p14="http://schemas.microsoft.com/office/powerpoint/2010/main" val="3555797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B1AB-041A-43B3-8305-A0D4EA325514}"/>
              </a:ext>
            </a:extLst>
          </p:cNvPr>
          <p:cNvSpPr>
            <a:spLocks noGrp="1"/>
          </p:cNvSpPr>
          <p:nvPr>
            <p:ph type="title"/>
          </p:nvPr>
        </p:nvSpPr>
        <p:spPr/>
        <p:txBody>
          <a:bodyPr/>
          <a:lstStyle/>
          <a:p>
            <a:r>
              <a:rPr lang="en-US" dirty="0"/>
              <a:t>Goals of the Present Study</a:t>
            </a:r>
          </a:p>
        </p:txBody>
      </p:sp>
      <p:sp>
        <p:nvSpPr>
          <p:cNvPr id="3" name="Content Placeholder 2">
            <a:extLst>
              <a:ext uri="{FF2B5EF4-FFF2-40B4-BE49-F238E27FC236}">
                <a16:creationId xmlns:a16="http://schemas.microsoft.com/office/drawing/2014/main" id="{E10E4579-B041-4FDA-9ED9-29F0A514A1A4}"/>
              </a:ext>
            </a:extLst>
          </p:cNvPr>
          <p:cNvSpPr>
            <a:spLocks noGrp="1"/>
          </p:cNvSpPr>
          <p:nvPr>
            <p:ph idx="1"/>
          </p:nvPr>
        </p:nvSpPr>
        <p:spPr/>
        <p:txBody>
          <a:bodyPr/>
          <a:lstStyle/>
          <a:p>
            <a:pPr>
              <a:buFont typeface="+mj-lt"/>
              <a:buAutoNum type="arabicPeriod"/>
            </a:pPr>
            <a:r>
              <a:rPr lang="en-US" sz="2400" dirty="0"/>
              <a:t>Replicate interaction findings from the pilot study with a new stimuli set</a:t>
            </a:r>
          </a:p>
          <a:p>
            <a:pPr>
              <a:buFont typeface="+mj-lt"/>
              <a:buAutoNum type="arabicPeriod"/>
            </a:pPr>
            <a:r>
              <a:rPr lang="en-US" sz="2400" dirty="0"/>
              <a:t>Expand upon these findings by including single word norms in the analysis</a:t>
            </a:r>
          </a:p>
          <a:p>
            <a:pPr>
              <a:buFont typeface="+mj-lt"/>
              <a:buAutoNum type="arabicPeriod"/>
            </a:pPr>
            <a:r>
              <a:rPr lang="en-US" sz="2400" dirty="0"/>
              <a:t>Determine which single word norms have the greatest impact on judgment and recall</a:t>
            </a:r>
          </a:p>
          <a:p>
            <a:pPr>
              <a:buFont typeface="+mj-lt"/>
              <a:buAutoNum type="arabicPeriod"/>
            </a:pPr>
            <a:r>
              <a:rPr lang="en-US" sz="2400" dirty="0"/>
              <a:t>Further assess the impact of network connections after controlling for single word norms</a:t>
            </a:r>
          </a:p>
          <a:p>
            <a:pPr marL="0" indent="0">
              <a:buNone/>
            </a:pPr>
            <a:endParaRPr lang="en-US" dirty="0"/>
          </a:p>
        </p:txBody>
      </p:sp>
    </p:spTree>
    <p:extLst>
      <p:ext uri="{BB962C8B-B14F-4D97-AF65-F5344CB8AC3E}">
        <p14:creationId xmlns:p14="http://schemas.microsoft.com/office/powerpoint/2010/main" val="3150369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Judging Relatedness</a:t>
            </a:r>
          </a:p>
        </p:txBody>
      </p:sp>
      <p:sp>
        <p:nvSpPr>
          <p:cNvPr id="3" name="Content Placeholder 2"/>
          <p:cNvSpPr>
            <a:spLocks noGrp="1"/>
          </p:cNvSpPr>
          <p:nvPr>
            <p:ph idx="1"/>
          </p:nvPr>
        </p:nvSpPr>
        <p:spPr/>
        <p:txBody>
          <a:bodyPr>
            <a:noAutofit/>
          </a:bodyPr>
          <a:lstStyle/>
          <a:p>
            <a:pPr lvl="1"/>
            <a:r>
              <a:rPr lang="en-US" sz="2400" dirty="0"/>
              <a:t>Associative</a:t>
            </a:r>
          </a:p>
          <a:p>
            <a:pPr lvl="2"/>
            <a:r>
              <a:rPr lang="en-US" sz="2400" dirty="0"/>
              <a:t>How often are two words used together?</a:t>
            </a:r>
          </a:p>
          <a:p>
            <a:pPr lvl="1"/>
            <a:r>
              <a:rPr lang="en-US" sz="2400" dirty="0"/>
              <a:t>Semantic</a:t>
            </a:r>
          </a:p>
          <a:p>
            <a:pPr lvl="2"/>
            <a:r>
              <a:rPr lang="en-US" sz="2400" dirty="0"/>
              <a:t>How similar in meaning are two words?</a:t>
            </a:r>
          </a:p>
          <a:p>
            <a:pPr lvl="1"/>
            <a:r>
              <a:rPr lang="en-US" sz="2400" dirty="0"/>
              <a:t>Thematic</a:t>
            </a:r>
          </a:p>
          <a:p>
            <a:pPr lvl="2"/>
            <a:r>
              <a:rPr lang="en-US" sz="2400" dirty="0"/>
              <a:t>How closely are two words connected by an overall theme?</a:t>
            </a:r>
          </a:p>
        </p:txBody>
      </p:sp>
    </p:spTree>
    <p:extLst>
      <p:ext uri="{BB962C8B-B14F-4D97-AF65-F5344CB8AC3E}">
        <p14:creationId xmlns:p14="http://schemas.microsoft.com/office/powerpoint/2010/main" val="1851158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Pair Overlap</a:t>
            </a:r>
          </a:p>
        </p:txBody>
      </p:sp>
      <p:sp>
        <p:nvSpPr>
          <p:cNvPr id="3" name="Content Placeholder 2"/>
          <p:cNvSpPr>
            <a:spLocks noGrp="1"/>
          </p:cNvSpPr>
          <p:nvPr>
            <p:ph idx="1"/>
          </p:nvPr>
        </p:nvSpPr>
        <p:spPr>
          <a:xfrm>
            <a:off x="1154954" y="2283460"/>
            <a:ext cx="8825659" cy="3416300"/>
          </a:xfrm>
        </p:spPr>
        <p:txBody>
          <a:bodyPr>
            <a:noAutofit/>
          </a:bodyPr>
          <a:lstStyle/>
          <a:p>
            <a:r>
              <a:rPr lang="en-US" sz="2400" dirty="0"/>
              <a:t>Associative</a:t>
            </a:r>
          </a:p>
          <a:p>
            <a:pPr lvl="1"/>
            <a:r>
              <a:rPr lang="en-US" sz="2400" dirty="0"/>
              <a:t>Forward Strength (FSG), which is the probability of responding to a cue word with a particular target</a:t>
            </a:r>
          </a:p>
          <a:p>
            <a:r>
              <a:rPr lang="en-US" sz="2400" dirty="0"/>
              <a:t>Semantic</a:t>
            </a:r>
          </a:p>
          <a:p>
            <a:pPr lvl="1"/>
            <a:r>
              <a:rPr lang="en-US" sz="2400" dirty="0"/>
              <a:t>Calculates a cosine (COS) value representing the amount of feature overlap between two concepts.</a:t>
            </a:r>
          </a:p>
          <a:p>
            <a:r>
              <a:rPr lang="en-US" sz="2400" dirty="0"/>
              <a:t>Thematic</a:t>
            </a:r>
          </a:p>
          <a:p>
            <a:pPr lvl="1"/>
            <a:r>
              <a:rPr lang="en-US" sz="2400" dirty="0"/>
              <a:t>Latent Semantic Analysis (LSA)</a:t>
            </a:r>
          </a:p>
        </p:txBody>
      </p:sp>
    </p:spTree>
    <p:extLst>
      <p:ext uri="{BB962C8B-B14F-4D97-AF65-F5344CB8AC3E}">
        <p14:creationId xmlns:p14="http://schemas.microsoft.com/office/powerpoint/2010/main" val="197410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t>Manipulated JOL task that investigates perception of word associations</a:t>
            </a:r>
          </a:p>
          <a:p>
            <a:pPr lvl="1"/>
            <a:r>
              <a:rPr lang="en-US" sz="2000" dirty="0"/>
              <a:t>Maki (2007a, 2007b)</a:t>
            </a:r>
          </a:p>
          <a:p>
            <a:r>
              <a:rPr lang="en-US" sz="2400" dirty="0"/>
              <a:t>Participants are asked to estimate the number of people out of 100 who would respond to the cue with the given target</a:t>
            </a:r>
          </a:p>
          <a:p>
            <a:r>
              <a:rPr lang="en-US" sz="2400" dirty="0"/>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pic>
        <p:nvPicPr>
          <p:cNvPr id="4" name="Content Placeholder 3">
            <a:extLst>
              <a:ext uri="{FF2B5EF4-FFF2-40B4-BE49-F238E27FC236}">
                <a16:creationId xmlns:a16="http://schemas.microsoft.com/office/drawing/2014/main" id="{BB412A17-F5CB-4882-B129-14A50741DF7F}"/>
              </a:ext>
            </a:extLst>
          </p:cNvPr>
          <p:cNvPicPr>
            <a:picLocks noGrp="1" noChangeAspect="1"/>
          </p:cNvPicPr>
          <p:nvPr>
            <p:ph sz="half" idx="1"/>
          </p:nvPr>
        </p:nvPicPr>
        <p:blipFill>
          <a:blip r:embed="rId2"/>
          <a:stretch>
            <a:fillRect/>
          </a:stretch>
        </p:blipFill>
        <p:spPr>
          <a:xfrm>
            <a:off x="6656341" y="2661309"/>
            <a:ext cx="5100230" cy="4014439"/>
          </a:xfrm>
          <a:prstGeom prst="rect">
            <a:avLst/>
          </a:prstGeom>
        </p:spPr>
      </p:pic>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0" y="2721066"/>
            <a:ext cx="4825159" cy="3416300"/>
          </a:xfrm>
        </p:spPr>
        <p:txBody>
          <a:bodyPr/>
          <a:lstStyle/>
          <a:p>
            <a:pPr lvl="1"/>
            <a:r>
              <a:rPr lang="en-US" sz="2400" dirty="0"/>
              <a:t>Characterized by a high intercept and shallow slope</a:t>
            </a:r>
          </a:p>
          <a:p>
            <a:pPr lvl="1"/>
            <a:r>
              <a:rPr lang="en-US" sz="2400" dirty="0"/>
              <a:t>One goal of the pilot study was to replicate this function and then extend it to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667897" y="2261199"/>
            <a:ext cx="3487783" cy="400110"/>
          </a:xfrm>
          <a:prstGeom prst="rect">
            <a:avLst/>
          </a:prstGeom>
          <a:noFill/>
        </p:spPr>
        <p:txBody>
          <a:bodyPr wrap="square" rtlCol="0">
            <a:spAutoFit/>
          </a:bodyPr>
          <a:lstStyle/>
          <a:p>
            <a:pPr algn="ctr"/>
            <a:r>
              <a:rPr lang="en-US" sz="2000" dirty="0"/>
              <a:t>The JAM Function</a:t>
            </a:r>
          </a:p>
        </p:txBody>
      </p:sp>
    </p:spTree>
    <p:extLst>
      <p:ext uri="{BB962C8B-B14F-4D97-AF65-F5344CB8AC3E}">
        <p14:creationId xmlns:p14="http://schemas.microsoft.com/office/powerpoint/2010/main" val="2393483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 of the Pilot Study</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idx="1"/>
          </p:nvPr>
        </p:nvSpPr>
        <p:spPr/>
        <p:txBody>
          <a:bodyPr>
            <a:normAutofit/>
          </a:bodyPr>
          <a:lstStyle/>
          <a:p>
            <a:pPr>
              <a:buFont typeface="+mj-lt"/>
              <a:buAutoNum type="arabicPeriod"/>
            </a:pPr>
            <a:r>
              <a:rPr lang="en-US" sz="2400" dirty="0"/>
              <a:t>Expand previous JAM findings to include semantic and thematic judgments</a:t>
            </a:r>
          </a:p>
          <a:p>
            <a:pPr>
              <a:buFont typeface="+mj-lt"/>
              <a:buAutoNum type="arabicPeriod"/>
            </a:pPr>
            <a:r>
              <a:rPr lang="en-US" sz="2400" dirty="0"/>
              <a:t>Examine interactions between IVs for recall.</a:t>
            </a:r>
          </a:p>
          <a:p>
            <a:pPr>
              <a:buFont typeface="+mj-lt"/>
              <a:buAutoNum type="arabicPeriod"/>
            </a:pPr>
            <a:r>
              <a:rPr lang="en-US" sz="2400" dirty="0"/>
              <a:t>Examine interactions between IVs for judgments.</a:t>
            </a:r>
          </a:p>
          <a:p>
            <a:pPr>
              <a:buFont typeface="+mj-lt"/>
              <a:buAutoNum type="arabicPeriod"/>
            </a:pPr>
            <a:r>
              <a:rPr lang="en-US" sz="2400" dirty="0"/>
              <a:t>Test whether judgment slopes obtained in hypothesis one are predictive of recall.</a:t>
            </a:r>
          </a:p>
        </p:txBody>
      </p:sp>
    </p:spTree>
    <p:extLst>
      <p:ext uri="{BB962C8B-B14F-4D97-AF65-F5344CB8AC3E}">
        <p14:creationId xmlns:p14="http://schemas.microsoft.com/office/powerpoint/2010/main" val="381226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 and Stimuli</a:t>
            </a:r>
          </a:p>
        </p:txBody>
      </p:sp>
      <p:sp>
        <p:nvSpPr>
          <p:cNvPr id="3" name="Content Placeholder 2"/>
          <p:cNvSpPr>
            <a:spLocks noGrp="1"/>
          </p:cNvSpPr>
          <p:nvPr>
            <p:ph idx="1"/>
          </p:nvPr>
        </p:nvSpPr>
        <p:spPr/>
        <p:txBody>
          <a:bodyPr>
            <a:normAutofit/>
          </a:bodyPr>
          <a:lstStyle/>
          <a:p>
            <a:r>
              <a:rPr lang="en-US" sz="2400" dirty="0"/>
              <a:t>112 Participants were recruited from Amazon’s Mechanical Turk</a:t>
            </a:r>
          </a:p>
          <a:p>
            <a:r>
              <a:rPr lang="en-US" sz="2400" dirty="0"/>
              <a:t>Participants completed the study online via Qualtrics</a:t>
            </a:r>
          </a:p>
          <a:p>
            <a:r>
              <a:rPr lang="en-US" sz="2400" dirty="0"/>
              <a:t>63 Word pairs of varying associative, semantic, and thematic strengths were created by pulling word pairs from three normed databases.</a:t>
            </a:r>
          </a:p>
          <a:p>
            <a:pPr marL="457200" lvl="1" indent="0">
              <a:buNone/>
            </a:pPr>
            <a:endParaRPr lang="en-US" sz="2200" dirty="0"/>
          </a:p>
        </p:txBody>
      </p:sp>
    </p:spTree>
    <p:extLst>
      <p:ext uri="{BB962C8B-B14F-4D97-AF65-F5344CB8AC3E}">
        <p14:creationId xmlns:p14="http://schemas.microsoft.com/office/powerpoint/2010/main" val="653516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Design</a:t>
            </a:r>
          </a:p>
        </p:txBody>
      </p:sp>
      <p:sp>
        <p:nvSpPr>
          <p:cNvPr id="3" name="Content Placeholder 2"/>
          <p:cNvSpPr>
            <a:spLocks noGrp="1"/>
          </p:cNvSpPr>
          <p:nvPr>
            <p:ph idx="1"/>
          </p:nvPr>
        </p:nvSpPr>
        <p:spPr>
          <a:xfrm>
            <a:off x="737860" y="2699752"/>
            <a:ext cx="8825659" cy="3416300"/>
          </a:xfrm>
        </p:spPr>
        <p:txBody>
          <a:bodyPr/>
          <a:lstStyle/>
          <a:p>
            <a:pPr lvl="1"/>
            <a:r>
              <a:rPr lang="en-US" sz="2400" dirty="0"/>
              <a:t>Three Judgement Blocks</a:t>
            </a:r>
          </a:p>
          <a:p>
            <a:pPr lvl="1"/>
            <a:endParaRPr lang="en-US" sz="2400" dirty="0"/>
          </a:p>
          <a:p>
            <a:pPr lvl="1"/>
            <a:r>
              <a:rPr lang="en-US" sz="2400" dirty="0"/>
              <a:t>Distractor Task</a:t>
            </a:r>
          </a:p>
          <a:p>
            <a:pPr lvl="1"/>
            <a:endParaRPr lang="en-US" sz="2400" dirty="0"/>
          </a:p>
          <a:p>
            <a:pPr lvl="1"/>
            <a:r>
              <a:rPr lang="en-US" sz="2400" dirty="0"/>
              <a:t>Cued Recall Task</a:t>
            </a:r>
          </a:p>
          <a:p>
            <a:pPr marL="0" indent="0">
              <a:buNone/>
            </a:pPr>
            <a:endParaRPr lang="en-US" dirty="0"/>
          </a:p>
        </p:txBody>
      </p:sp>
    </p:spTree>
    <p:extLst>
      <p:ext uri="{BB962C8B-B14F-4D97-AF65-F5344CB8AC3E}">
        <p14:creationId xmlns:p14="http://schemas.microsoft.com/office/powerpoint/2010/main" val="36691481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6395</TotalTime>
  <Words>1594</Words>
  <Application>Microsoft Macintosh PowerPoint</Application>
  <PresentationFormat>Widescreen</PresentationFormat>
  <Paragraphs>212</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Wingdings 3</vt:lpstr>
      <vt:lpstr>Ion Boardroom</vt:lpstr>
      <vt:lpstr>Exploring the Relationship Between Word Overlap and Single Word Norms when Predicting Relatedness Judgments and Retrieval</vt:lpstr>
      <vt:lpstr>Overview</vt:lpstr>
      <vt:lpstr>Judging Relatedness</vt:lpstr>
      <vt:lpstr>Measuring Pair Overlap</vt:lpstr>
      <vt:lpstr>Judgments of Associative Memory</vt:lpstr>
      <vt:lpstr>JAM Function</vt:lpstr>
      <vt:lpstr>Goals of the Pilot Study</vt:lpstr>
      <vt:lpstr>Participants and Stimuli</vt:lpstr>
      <vt:lpstr>Overall Design</vt:lpstr>
      <vt:lpstr>Judgement Blocks</vt:lpstr>
      <vt:lpstr>Recall Phase</vt:lpstr>
      <vt:lpstr>Study Design</vt:lpstr>
      <vt:lpstr>Analysis</vt:lpstr>
      <vt:lpstr>Mean Judgment and Recall Scores</vt:lpstr>
      <vt:lpstr>MLM Results – Recall</vt:lpstr>
      <vt:lpstr>MLM Results – Judgments</vt:lpstr>
      <vt:lpstr>Three-Way Interactions</vt:lpstr>
      <vt:lpstr>Moderation Analyses</vt:lpstr>
      <vt:lpstr>The Current Study</vt:lpstr>
      <vt:lpstr>Single Word Norms</vt:lpstr>
      <vt:lpstr>Method</vt:lpstr>
      <vt:lpstr>Analysis</vt:lpstr>
      <vt:lpstr>Goals of the Present Study</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Interests</dc:title>
  <dc:creator>Nick Maxwell</dc:creator>
  <cp:lastModifiedBy>Buchanan, Erin M</cp:lastModifiedBy>
  <cp:revision>226</cp:revision>
  <dcterms:created xsi:type="dcterms:W3CDTF">2017-03-25T17:05:19Z</dcterms:created>
  <dcterms:modified xsi:type="dcterms:W3CDTF">2018-02-22T16:26:38Z</dcterms:modified>
</cp:coreProperties>
</file>